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423" r:id="rId4"/>
    <p:sldId id="427" r:id="rId5"/>
    <p:sldId id="428" r:id="rId6"/>
    <p:sldId id="430" r:id="rId7"/>
    <p:sldId id="452" r:id="rId8"/>
    <p:sldId id="449" r:id="rId9"/>
    <p:sldId id="450" r:id="rId10"/>
    <p:sldId id="451" r:id="rId11"/>
    <p:sldId id="453" r:id="rId12"/>
    <p:sldId id="425" r:id="rId13"/>
    <p:sldId id="454" r:id="rId14"/>
    <p:sldId id="455" r:id="rId15"/>
    <p:sldId id="431" r:id="rId16"/>
    <p:sldId id="456" r:id="rId17"/>
    <p:sldId id="457" r:id="rId18"/>
    <p:sldId id="432" r:id="rId19"/>
    <p:sldId id="433" r:id="rId20"/>
    <p:sldId id="434" r:id="rId21"/>
    <p:sldId id="435" r:id="rId22"/>
    <p:sldId id="436" r:id="rId23"/>
    <p:sldId id="437" r:id="rId24"/>
    <p:sldId id="438" r:id="rId25"/>
    <p:sldId id="300" r:id="rId26"/>
    <p:sldId id="439" r:id="rId27"/>
    <p:sldId id="440" r:id="rId28"/>
    <p:sldId id="441" r:id="rId29"/>
    <p:sldId id="429" r:id="rId30"/>
    <p:sldId id="442" r:id="rId31"/>
    <p:sldId id="443" r:id="rId32"/>
    <p:sldId id="444" r:id="rId33"/>
    <p:sldId id="445" r:id="rId34"/>
    <p:sldId id="446" r:id="rId35"/>
    <p:sldId id="447" r:id="rId36"/>
    <p:sldId id="27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014"/>
  </p:normalViewPr>
  <p:slideViewPr>
    <p:cSldViewPr snapToGrid="0" snapToObjects="1" showGuides="1">
      <p:cViewPr varScale="1">
        <p:scale>
          <a:sx n="87" d="100"/>
          <a:sy n="87" d="100"/>
        </p:scale>
        <p:origin x="1728" y="184"/>
      </p:cViewPr>
      <p:guideLst>
        <p:guide orient="horz" pos="220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74258-6661-FF47-A1A9-02AA3340382C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4BAEE-DB73-7345-BF6B-D54666CCF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44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BAEE-DB73-7345-BF6B-D54666CCF0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1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BAEE-DB73-7345-BF6B-D54666CCF0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3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BAEE-DB73-7345-BF6B-D54666CCF0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21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4BAEE-DB73-7345-BF6B-D54666CCF0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53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5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7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0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87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5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2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2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6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0270C-093A-4F4D-BA09-2D06D5627B6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7466C-D074-FF49-A693-067C8FD9D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4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ffleymr/CAMI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ssDiv/MESS" TargetMode="External"/><Relationship Id="rId2" Type="http://schemas.openxmlformats.org/officeDocument/2006/relationships/hyperlink" Target="https://github.com/ruffleymr/CAMI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4947-7570-4B4D-A750-1188E4CBE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 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9625FC-A88B-5347-ACCC-654F03A10E71}"/>
              </a:ext>
            </a:extLst>
          </p:cNvPr>
          <p:cNvSpPr txBox="1">
            <a:spLocks/>
          </p:cNvSpPr>
          <p:nvPr/>
        </p:nvSpPr>
        <p:spPr>
          <a:xfrm>
            <a:off x="0" y="3"/>
            <a:ext cx="9144000" cy="40178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i="1" dirty="0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CompPhylo</a:t>
            </a:r>
            <a:r>
              <a:rPr lang="en-US" sz="1800" b="1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2019			         			                 @</a:t>
            </a:r>
            <a:r>
              <a:rPr lang="en-US" sz="1800" b="1" i="1" dirty="0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MeganRRuffley</a:t>
            </a:r>
            <a:r>
              <a:rPr lang="en-US" sz="1800" b="1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9B367-099F-B44F-B92E-532410BC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49" y="678872"/>
            <a:ext cx="3926040" cy="58604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C48340-248C-1B48-92E9-E4D53D3616C3}"/>
              </a:ext>
            </a:extLst>
          </p:cNvPr>
          <p:cNvSpPr txBox="1">
            <a:spLocks/>
          </p:cNvSpPr>
          <p:nvPr/>
        </p:nvSpPr>
        <p:spPr>
          <a:xfrm>
            <a:off x="-104889" y="845274"/>
            <a:ext cx="4818138" cy="2238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Models of Trait-Mediated Community Assembly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random forests and approximate Bayesian computation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DA86D34-2D33-AE40-8151-9205488AC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69002"/>
            <a:ext cx="4332249" cy="961541"/>
          </a:xfrm>
        </p:spPr>
        <p:txBody>
          <a:bodyPr>
            <a:noAutofit/>
          </a:bodyPr>
          <a:lstStyle/>
          <a:p>
            <a:pPr lvl="1"/>
            <a:r>
              <a:rPr lang="en-US" sz="1600" b="1" dirty="0">
                <a:latin typeface="Times New Roman" charset="0"/>
              </a:rPr>
              <a:t>Megan Ruffley, </a:t>
            </a:r>
            <a:r>
              <a:rPr lang="en-US" sz="1600" dirty="0">
                <a:latin typeface="Times New Roman" charset="0"/>
              </a:rPr>
              <a:t>Katie Peterson,</a:t>
            </a:r>
          </a:p>
          <a:p>
            <a:pPr lvl="1"/>
            <a:r>
              <a:rPr lang="en-US" sz="1600" dirty="0">
                <a:latin typeface="Times New Roman" charset="0"/>
              </a:rPr>
              <a:t> Bob Week, David C. Tank, Luke J. Harmon</a:t>
            </a:r>
          </a:p>
        </p:txBody>
      </p:sp>
    </p:spTree>
    <p:extLst>
      <p:ext uri="{BB962C8B-B14F-4D97-AF65-F5344CB8AC3E}">
        <p14:creationId xmlns:p14="http://schemas.microsoft.com/office/powerpoint/2010/main" val="237237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7F2A-3395-844C-92D1-DF5ACFD8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5"/>
            <a:ext cx="851535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Implement a model-based inference procedure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Compare support for neutral and non-neutral models simultaneously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Quantify uncertainty associated with the inference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Evaluate model adequacy 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Cannot write down a likelihood, so we will need to use an approximate approach based on simulations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7817AF-637B-094D-8458-47628EC9E642}"/>
              </a:ext>
            </a:extLst>
          </p:cNvPr>
          <p:cNvSpPr txBox="1">
            <a:spLocks/>
          </p:cNvSpPr>
          <p:nvPr/>
        </p:nvSpPr>
        <p:spPr>
          <a:xfrm>
            <a:off x="314325" y="401783"/>
            <a:ext cx="82652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latin typeface="Times New Roman" charset="0"/>
                <a:ea typeface="Times New Roman" charset="0"/>
                <a:cs typeface="Times New Roman" charset="0"/>
              </a:rPr>
              <a:t>CAMI development objectives</a:t>
            </a:r>
          </a:p>
        </p:txBody>
      </p:sp>
    </p:spTree>
    <p:extLst>
      <p:ext uri="{BB962C8B-B14F-4D97-AF65-F5344CB8AC3E}">
        <p14:creationId xmlns:p14="http://schemas.microsoft.com/office/powerpoint/2010/main" val="2952608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7F2A-3395-844C-92D1-DF5ACFD8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5"/>
            <a:ext cx="851535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Implement a model-based inference procedure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Compare support for neutral and non-neutral models simultaneously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Quantify uncertainty associated with the inference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Evaluate model adequacy 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Cannot write down a likelihood, so we will need to use an approximate approach based on simulations</a:t>
            </a:r>
          </a:p>
          <a:p>
            <a:pPr lvl="1"/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Parameterize the strength of the non-neutral assembly processes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7817AF-637B-094D-8458-47628EC9E642}"/>
              </a:ext>
            </a:extLst>
          </p:cNvPr>
          <p:cNvSpPr txBox="1">
            <a:spLocks/>
          </p:cNvSpPr>
          <p:nvPr/>
        </p:nvSpPr>
        <p:spPr>
          <a:xfrm>
            <a:off x="314325" y="401783"/>
            <a:ext cx="82652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latin typeface="Times New Roman" charset="0"/>
                <a:ea typeface="Times New Roman" charset="0"/>
                <a:cs typeface="Times New Roman" charset="0"/>
              </a:rPr>
              <a:t>CAMI development objectives</a:t>
            </a:r>
          </a:p>
        </p:txBody>
      </p:sp>
    </p:spTree>
    <p:extLst>
      <p:ext uri="{BB962C8B-B14F-4D97-AF65-F5344CB8AC3E}">
        <p14:creationId xmlns:p14="http://schemas.microsoft.com/office/powerpoint/2010/main" val="954094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ADE3-2D74-4846-A242-4CE81554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" y="524805"/>
            <a:ext cx="9144000" cy="617325"/>
          </a:xfrm>
        </p:spPr>
        <p:txBody>
          <a:bodyPr>
            <a:norm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1: </a:t>
            </a:r>
            <a:r>
              <a:rPr lang="en-US" sz="2800" i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 a model-based inference procedure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54CE91-09C6-DF4D-BBF6-50BA67799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9733" r="75082"/>
          <a:stretch/>
        </p:blipFill>
        <p:spPr>
          <a:xfrm>
            <a:off x="198344" y="1270805"/>
            <a:ext cx="3420345" cy="360158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F561CB3-891F-0944-9AD9-9CA9DDE3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59" t="6709"/>
          <a:stretch/>
        </p:blipFill>
        <p:spPr>
          <a:xfrm>
            <a:off x="180415" y="4651876"/>
            <a:ext cx="3094882" cy="2206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F6AE1-C4C0-CF40-9364-693D8E8FD3BC}"/>
              </a:ext>
            </a:extLst>
          </p:cNvPr>
          <p:cNvSpPr txBox="1"/>
          <p:nvPr/>
        </p:nvSpPr>
        <p:spPr>
          <a:xfrm>
            <a:off x="5016201" y="6488665"/>
            <a:ext cx="41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Ruffley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Ecol.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Accepted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5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ADE3-2D74-4846-A242-4CE81554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" y="524805"/>
            <a:ext cx="9144000" cy="617325"/>
          </a:xfrm>
        </p:spPr>
        <p:txBody>
          <a:bodyPr>
            <a:norm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1: </a:t>
            </a:r>
            <a:r>
              <a:rPr lang="en-US" sz="2800" i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 a model-based inference procedure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54CE91-09C6-DF4D-BBF6-50BA67799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9733" r="59775"/>
          <a:stretch/>
        </p:blipFill>
        <p:spPr>
          <a:xfrm>
            <a:off x="198344" y="1270805"/>
            <a:ext cx="5521520" cy="360158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F561CB3-891F-0944-9AD9-9CA9DDE3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59" t="6709"/>
          <a:stretch/>
        </p:blipFill>
        <p:spPr>
          <a:xfrm>
            <a:off x="180415" y="4651876"/>
            <a:ext cx="3094882" cy="22061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FFC3EA-057B-CD45-9AB4-33BEB59F3749}"/>
              </a:ext>
            </a:extLst>
          </p:cNvPr>
          <p:cNvSpPr/>
          <p:nvPr/>
        </p:nvSpPr>
        <p:spPr>
          <a:xfrm>
            <a:off x="5350212" y="2018066"/>
            <a:ext cx="856035" cy="298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38FD8-F555-6146-A6E9-95434DDFD6F3}"/>
              </a:ext>
            </a:extLst>
          </p:cNvPr>
          <p:cNvSpPr txBox="1"/>
          <p:nvPr/>
        </p:nvSpPr>
        <p:spPr>
          <a:xfrm>
            <a:off x="5016201" y="6488665"/>
            <a:ext cx="41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Ruffley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Ecol.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Accepted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48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ADE3-2D74-4846-A242-4CE81554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" y="524805"/>
            <a:ext cx="9144000" cy="617325"/>
          </a:xfrm>
        </p:spPr>
        <p:txBody>
          <a:bodyPr>
            <a:norm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1: </a:t>
            </a:r>
            <a:r>
              <a:rPr lang="en-US" sz="2800" i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 a model-based inference procedure</a:t>
            </a:r>
            <a:endParaRPr lang="en-US" sz="4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54CE91-09C6-DF4D-BBF6-50BA67799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33" r="40184"/>
          <a:stretch/>
        </p:blipFill>
        <p:spPr>
          <a:xfrm>
            <a:off x="198344" y="1270805"/>
            <a:ext cx="8210550" cy="360158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F561CB3-891F-0944-9AD9-9CA9DDE3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59" t="6709"/>
          <a:stretch/>
        </p:blipFill>
        <p:spPr>
          <a:xfrm>
            <a:off x="180415" y="4651876"/>
            <a:ext cx="3094882" cy="2206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52B1F-8654-4040-B916-F56E0039A53B}"/>
              </a:ext>
            </a:extLst>
          </p:cNvPr>
          <p:cNvSpPr txBox="1"/>
          <p:nvPr/>
        </p:nvSpPr>
        <p:spPr>
          <a:xfrm>
            <a:off x="5868705" y="4690663"/>
            <a:ext cx="309488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Neutral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Environmental Filtering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Competitive Exclusion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D6676-1671-764E-96EC-A41CBF181727}"/>
              </a:ext>
            </a:extLst>
          </p:cNvPr>
          <p:cNvSpPr txBox="1"/>
          <p:nvPr/>
        </p:nvSpPr>
        <p:spPr>
          <a:xfrm>
            <a:off x="5016201" y="6488665"/>
            <a:ext cx="41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Ruffley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Ecol.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Accepted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89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ADE3-2D74-4846-A242-4CE81554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" y="784583"/>
            <a:ext cx="9144000" cy="972443"/>
          </a:xfrm>
        </p:spPr>
        <p:txBody>
          <a:bodyPr>
            <a:no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2: 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Parameterize the strength of the non-neutral assembly processes</a:t>
            </a:r>
            <a:b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A4659-895C-7048-9E6D-21A6A7897C3B}"/>
              </a:ext>
            </a:extLst>
          </p:cNvPr>
          <p:cNvSpPr txBox="1"/>
          <p:nvPr/>
        </p:nvSpPr>
        <p:spPr>
          <a:xfrm>
            <a:off x="5016201" y="6488665"/>
            <a:ext cx="41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Ruffley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Ecol.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Accepted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82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ADE3-2D74-4846-A242-4CE81554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" y="784583"/>
            <a:ext cx="9144000" cy="972443"/>
          </a:xfrm>
        </p:spPr>
        <p:txBody>
          <a:bodyPr>
            <a:no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2: 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Parameterize the strength of the non-neutral assembly processes</a:t>
            </a:r>
            <a:b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A4659-895C-7048-9E6D-21A6A7897C3B}"/>
              </a:ext>
            </a:extLst>
          </p:cNvPr>
          <p:cNvSpPr txBox="1"/>
          <p:nvPr/>
        </p:nvSpPr>
        <p:spPr>
          <a:xfrm>
            <a:off x="5016201" y="6488665"/>
            <a:ext cx="41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Ruffley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Ecol.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Accepted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CB03C9-3A06-0948-BF58-64A4EAB58C01}"/>
              </a:ext>
            </a:extLst>
          </p:cNvPr>
          <p:cNvGrpSpPr/>
          <p:nvPr/>
        </p:nvGrpSpPr>
        <p:grpSpPr>
          <a:xfrm>
            <a:off x="87013" y="2106761"/>
            <a:ext cx="4510868" cy="3484400"/>
            <a:chOff x="122871" y="1801966"/>
            <a:chExt cx="4510868" cy="348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5A729E2-0862-FE48-B2FC-4E4E1B218419}"/>
                    </a:ext>
                  </a:extLst>
                </p:cNvPr>
                <p:cNvSpPr/>
                <p:nvPr/>
              </p:nvSpPr>
              <p:spPr>
                <a:xfrm>
                  <a:off x="581257" y="2194382"/>
                  <a:ext cx="3180460" cy="753283"/>
                </a:xfrm>
                <a:prstGeom prst="rect">
                  <a:avLst/>
                </a:prstGeom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endParaRPr lang="en-US" sz="525" i="1" dirty="0">
                    <a:latin typeface="Cambria Math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𝑍𝑖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𝑍𝑗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𝜏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dirty="0"/>
                </a:p>
                <a:p>
                  <a:endParaRPr lang="en-US" sz="9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5A729E2-0862-FE48-B2FC-4E4E1B218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57" y="2194382"/>
                  <a:ext cx="3180460" cy="7532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B4268E-0417-0448-9B62-22BAA8408B2D}"/>
                </a:ext>
              </a:extLst>
            </p:cNvPr>
            <p:cNvSpPr txBox="1"/>
            <p:nvPr/>
          </p:nvSpPr>
          <p:spPr>
            <a:xfrm>
              <a:off x="780369" y="1801966"/>
              <a:ext cx="2786340" cy="4154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Times New Roman" charset="0"/>
                  <a:ea typeface="Times New Roman" charset="0"/>
                  <a:cs typeface="Times New Roman" charset="0"/>
                </a:rPr>
                <a:t>Environmental Filtering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8BDF2A-5206-3846-B2EA-322279207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49" t="12306" r="8298" b="3937"/>
            <a:stretch/>
          </p:blipFill>
          <p:spPr>
            <a:xfrm>
              <a:off x="122871" y="2937133"/>
              <a:ext cx="4510868" cy="234923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82A5C-4360-EC4F-9526-F688C5761011}"/>
                </a:ext>
              </a:extLst>
            </p:cNvPr>
            <p:cNvCxnSpPr/>
            <p:nvPr/>
          </p:nvCxnSpPr>
          <p:spPr>
            <a:xfrm>
              <a:off x="1792131" y="4348971"/>
              <a:ext cx="11054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36B7B-2551-454C-8C89-57A78DD55978}"/>
                    </a:ext>
                  </a:extLst>
                </p:cNvPr>
                <p:cNvSpPr txBox="1"/>
                <p:nvPr/>
              </p:nvSpPr>
              <p:spPr>
                <a:xfrm>
                  <a:off x="2325623" y="4200351"/>
                  <a:ext cx="494301" cy="5433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</m:oMath>
                  </a14:m>
                  <a:r>
                    <a:rPr lang="en-US" sz="3000" i="1" baseline="-25000" dirty="0"/>
                    <a:t>E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36B7B-2551-454C-8C89-57A78DD55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623" y="4200351"/>
                  <a:ext cx="494301" cy="543354"/>
                </a:xfrm>
                <a:prstGeom prst="rect">
                  <a:avLst/>
                </a:prstGeom>
                <a:blipFill>
                  <a:blip r:embed="rId4"/>
                  <a:stretch>
                    <a:fillRect r="-12821" b="-29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89008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ADE3-2D74-4846-A242-4CE81554A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" y="784583"/>
            <a:ext cx="9144000" cy="972443"/>
          </a:xfrm>
        </p:spPr>
        <p:txBody>
          <a:bodyPr>
            <a:no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2: 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Parameterize the strength of the non-neutral assembly processes</a:t>
            </a:r>
            <a:b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A4659-895C-7048-9E6D-21A6A7897C3B}"/>
              </a:ext>
            </a:extLst>
          </p:cNvPr>
          <p:cNvSpPr txBox="1"/>
          <p:nvPr/>
        </p:nvSpPr>
        <p:spPr>
          <a:xfrm>
            <a:off x="5016201" y="6488665"/>
            <a:ext cx="41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Ruffley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Ecol.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Accepted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CB03C9-3A06-0948-BF58-64A4EAB58C01}"/>
              </a:ext>
            </a:extLst>
          </p:cNvPr>
          <p:cNvGrpSpPr/>
          <p:nvPr/>
        </p:nvGrpSpPr>
        <p:grpSpPr>
          <a:xfrm>
            <a:off x="87013" y="1865306"/>
            <a:ext cx="8908066" cy="4440239"/>
            <a:chOff x="122871" y="1560511"/>
            <a:chExt cx="8908066" cy="4440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5A729E2-0862-FE48-B2FC-4E4E1B218419}"/>
                    </a:ext>
                  </a:extLst>
                </p:cNvPr>
                <p:cNvSpPr/>
                <p:nvPr/>
              </p:nvSpPr>
              <p:spPr>
                <a:xfrm>
                  <a:off x="581257" y="2194382"/>
                  <a:ext cx="3180460" cy="753283"/>
                </a:xfrm>
                <a:prstGeom prst="rect">
                  <a:avLst/>
                </a:prstGeom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endParaRPr lang="en-US" sz="525" i="1" dirty="0">
                    <a:latin typeface="Cambria Math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𝑍𝑖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𝑍𝑗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𝜏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dirty="0"/>
                </a:p>
                <a:p>
                  <a:endParaRPr lang="en-US" sz="9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5A729E2-0862-FE48-B2FC-4E4E1B218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257" y="2194382"/>
                  <a:ext cx="3180460" cy="7532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B4268E-0417-0448-9B62-22BAA8408B2D}"/>
                </a:ext>
              </a:extLst>
            </p:cNvPr>
            <p:cNvSpPr txBox="1"/>
            <p:nvPr/>
          </p:nvSpPr>
          <p:spPr>
            <a:xfrm>
              <a:off x="780369" y="1801966"/>
              <a:ext cx="2786340" cy="4154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Times New Roman" charset="0"/>
                  <a:ea typeface="Times New Roman" charset="0"/>
                  <a:cs typeface="Times New Roman" charset="0"/>
                </a:rPr>
                <a:t>Environmental Filtering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8BDF2A-5206-3846-B2EA-322279207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49" t="12306" r="8298" b="3937"/>
            <a:stretch/>
          </p:blipFill>
          <p:spPr>
            <a:xfrm>
              <a:off x="122871" y="2937133"/>
              <a:ext cx="4510868" cy="234923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D82A5C-4360-EC4F-9526-F688C5761011}"/>
                </a:ext>
              </a:extLst>
            </p:cNvPr>
            <p:cNvCxnSpPr/>
            <p:nvPr/>
          </p:nvCxnSpPr>
          <p:spPr>
            <a:xfrm>
              <a:off x="1792131" y="4348971"/>
              <a:ext cx="11054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36B7B-2551-454C-8C89-57A78DD55978}"/>
                    </a:ext>
                  </a:extLst>
                </p:cNvPr>
                <p:cNvSpPr txBox="1"/>
                <p:nvPr/>
              </p:nvSpPr>
              <p:spPr>
                <a:xfrm>
                  <a:off x="2325623" y="4200351"/>
                  <a:ext cx="494301" cy="5433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</m:oMath>
                  </a14:m>
                  <a:r>
                    <a:rPr lang="en-US" sz="3000" i="1" baseline="-25000" dirty="0"/>
                    <a:t>E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0836B7B-2551-454C-8C89-57A78DD559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623" y="4200351"/>
                  <a:ext cx="494301" cy="543354"/>
                </a:xfrm>
                <a:prstGeom prst="rect">
                  <a:avLst/>
                </a:prstGeom>
                <a:blipFill>
                  <a:blip r:embed="rId4"/>
                  <a:stretch>
                    <a:fillRect r="-12821" b="-29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E386D7-67E9-7F4C-82D5-A510D8D5DB82}"/>
                </a:ext>
              </a:extLst>
            </p:cNvPr>
            <p:cNvCxnSpPr/>
            <p:nvPr/>
          </p:nvCxnSpPr>
          <p:spPr>
            <a:xfrm>
              <a:off x="4589585" y="1560511"/>
              <a:ext cx="0" cy="4440239"/>
            </a:xfrm>
            <a:prstGeom prst="line">
              <a:avLst/>
            </a:prstGeom>
            <a:ln w="381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96713B-D2AA-D649-B0F9-ABCAD979174E}"/>
                </a:ext>
              </a:extLst>
            </p:cNvPr>
            <p:cNvSpPr txBox="1"/>
            <p:nvPr/>
          </p:nvSpPr>
          <p:spPr>
            <a:xfrm>
              <a:off x="5697951" y="1801966"/>
              <a:ext cx="2666114" cy="4154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latin typeface="Times New Roman" charset="0"/>
                  <a:ea typeface="Times New Roman" charset="0"/>
                  <a:cs typeface="Times New Roman" charset="0"/>
                </a:rPr>
                <a:t>Competitive Exclusion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1683EEC-E50A-8442-BD9A-48D217790FC2}"/>
                    </a:ext>
                  </a:extLst>
                </p:cNvPr>
                <p:cNvSpPr/>
                <p:nvPr/>
              </p:nvSpPr>
              <p:spPr>
                <a:xfrm>
                  <a:off x="5393043" y="2194382"/>
                  <a:ext cx="3180460" cy="753283"/>
                </a:xfrm>
                <a:prstGeom prst="rect">
                  <a:avLst/>
                </a:prstGeom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endParaRPr lang="en-US" sz="525" i="1" dirty="0">
                    <a:latin typeface="Cambria Math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</a:rPr>
                          <m:t>=1−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𝑍𝑖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𝑍𝑗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𝜏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dirty="0"/>
                </a:p>
                <a:p>
                  <a:endParaRPr lang="en-US" sz="9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1683EEC-E50A-8442-BD9A-48D217790F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3043" y="2194382"/>
                  <a:ext cx="3180460" cy="7532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029971-BDCB-C849-B25F-A4D7CC2A0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085" t="11647" r="7447" b="6241"/>
            <a:stretch/>
          </p:blipFill>
          <p:spPr>
            <a:xfrm>
              <a:off x="4636975" y="2981858"/>
              <a:ext cx="4393962" cy="2231115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44AB96B-9296-6E47-A900-ECC42983149A}"/>
                </a:ext>
              </a:extLst>
            </p:cNvPr>
            <p:cNvCxnSpPr/>
            <p:nvPr/>
          </p:nvCxnSpPr>
          <p:spPr>
            <a:xfrm>
              <a:off x="6281581" y="3870396"/>
              <a:ext cx="11054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FA1B504-1B81-8842-B202-039797CF8233}"/>
                    </a:ext>
                  </a:extLst>
                </p:cNvPr>
                <p:cNvSpPr txBox="1"/>
                <p:nvPr/>
              </p:nvSpPr>
              <p:spPr>
                <a:xfrm>
                  <a:off x="6834310" y="3721776"/>
                  <a:ext cx="57445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</m:oMath>
                  </a14:m>
                  <a:r>
                    <a:rPr lang="en-US" sz="3000" i="1" baseline="-25000" dirty="0"/>
                    <a:t>C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FA1B504-1B81-8842-B202-039797CF8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310" y="3721776"/>
                  <a:ext cx="574453" cy="553998"/>
                </a:xfrm>
                <a:prstGeom prst="rect">
                  <a:avLst/>
                </a:prstGeom>
                <a:blipFill>
                  <a:blip r:embed="rId7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6019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7F9D24-0B7D-E74E-885C-55F8DD93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33" y="786881"/>
            <a:ext cx="9144000" cy="617325"/>
          </a:xfrm>
        </p:spPr>
        <p:txBody>
          <a:bodyPr>
            <a:norm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1: </a:t>
            </a:r>
            <a:r>
              <a:rPr lang="en-US" sz="2800" i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Implement a model-based inference procedure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2EF9F-E1F3-9044-91FB-6EDDCF006BF9}"/>
              </a:ext>
            </a:extLst>
          </p:cNvPr>
          <p:cNvSpPr txBox="1"/>
          <p:nvPr/>
        </p:nvSpPr>
        <p:spPr>
          <a:xfrm>
            <a:off x="44046" y="2231449"/>
            <a:ext cx="42948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Model-selection using likelihood-free approaches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randomForests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Breiman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2001,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Breiman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and Cutler 2007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24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Approximate Bayesian Computation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(ABC;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 Beaumont, et al. 2002,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Csilléry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, et al. 2012)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B2E0D-EDD2-944D-9119-281B8864D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12" y="1807233"/>
            <a:ext cx="5009142" cy="3943398"/>
          </a:xfrm>
          <a:prstGeom prst="rect">
            <a:avLst/>
          </a:prstGeom>
          <a:ln w="254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714155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8DB9-8222-A642-8C53-7F85B3C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4B49A2-ABE7-D341-8E28-E3CAFBF62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Power Analysis </a:t>
            </a:r>
          </a:p>
          <a:p>
            <a:pPr marL="457200" indent="-457200">
              <a:buFont typeface="+mj-lt"/>
              <a:buAutoNum type="arabicPeriod"/>
            </a:pPr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Parameter Estimation</a:t>
            </a:r>
          </a:p>
          <a:p>
            <a:pPr marL="457200" indent="-457200">
              <a:buFont typeface="+mj-lt"/>
              <a:buAutoNum type="arabicPeriod"/>
            </a:pPr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Empirical studies</a:t>
            </a:r>
            <a:endParaRPr lang="en-US" sz="24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sz="20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89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6801BC-67A7-1341-BEB4-3B380E22CCDF}"/>
              </a:ext>
            </a:extLst>
          </p:cNvPr>
          <p:cNvSpPr txBox="1">
            <a:spLocks/>
          </p:cNvSpPr>
          <p:nvPr/>
        </p:nvSpPr>
        <p:spPr>
          <a:xfrm>
            <a:off x="0" y="939993"/>
            <a:ext cx="92756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Times New Roman" charset="0"/>
                <a:ea typeface="Times New Roman" charset="0"/>
                <a:cs typeface="Times New Roman" charset="0"/>
              </a:rPr>
              <a:t>Interested in identifying neutral and non-neutral processes of assembly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034ACC-1EC3-BF4C-9D9D-7997904BC8F0}"/>
              </a:ext>
            </a:extLst>
          </p:cNvPr>
          <p:cNvGrpSpPr/>
          <p:nvPr/>
        </p:nvGrpSpPr>
        <p:grpSpPr>
          <a:xfrm>
            <a:off x="222275" y="2675154"/>
            <a:ext cx="8699449" cy="1835656"/>
            <a:chOff x="278296" y="2529817"/>
            <a:chExt cx="11329613" cy="27348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7716DC-C47C-6B42-9AC4-4BED2618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96" y="2529817"/>
              <a:ext cx="6813808" cy="273483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55CDD3-5AF7-2B46-801B-E93ECB1B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627" y="2529817"/>
              <a:ext cx="4108282" cy="273483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A556FE9-A298-A645-A8C1-36F6EA252660}"/>
              </a:ext>
            </a:extLst>
          </p:cNvPr>
          <p:cNvSpPr txBox="1"/>
          <p:nvPr/>
        </p:nvSpPr>
        <p:spPr>
          <a:xfrm>
            <a:off x="101347" y="4510810"/>
            <a:ext cx="3633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Environmental Filtering</a:t>
            </a:r>
          </a:p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68BAA-22D7-7342-91E6-3F5BE22F5890}"/>
              </a:ext>
            </a:extLst>
          </p:cNvPr>
          <p:cNvSpPr txBox="1"/>
          <p:nvPr/>
        </p:nvSpPr>
        <p:spPr>
          <a:xfrm>
            <a:off x="6019004" y="4510819"/>
            <a:ext cx="347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Competitive Exclusion</a:t>
            </a:r>
          </a:p>
        </p:txBody>
      </p:sp>
    </p:spTree>
    <p:extLst>
      <p:ext uri="{BB962C8B-B14F-4D97-AF65-F5344CB8AC3E}">
        <p14:creationId xmlns:p14="http://schemas.microsoft.com/office/powerpoint/2010/main" val="29191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8DB9-8222-A642-8C53-7F85B3C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D05EBD-1632-A248-96E5-C0AF1B648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Power Analysis</a:t>
            </a:r>
          </a:p>
          <a:p>
            <a:pPr lvl="1"/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Dispersion Metrics</a:t>
            </a:r>
          </a:p>
          <a:p>
            <a:pPr marL="1371600" lvl="3" indent="0">
              <a:buNone/>
            </a:pP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Phylogenetic data</a:t>
            </a:r>
          </a:p>
          <a:p>
            <a:pPr marL="1371600" lvl="3" indent="0">
              <a:buNone/>
            </a:pP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Functional trait data</a:t>
            </a:r>
          </a:p>
          <a:p>
            <a:pPr marL="1371600" lvl="3" indent="0">
              <a:buNone/>
            </a:pP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b="1" i="1" dirty="0" err="1">
                <a:latin typeface="Times New Roman" charset="0"/>
                <a:ea typeface="Times New Roman" charset="0"/>
                <a:cs typeface="Times New Roman" charset="0"/>
              </a:rPr>
              <a:t>randomForest</a:t>
            </a:r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 (RF)</a:t>
            </a:r>
          </a:p>
          <a:p>
            <a:pPr lvl="1"/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ABC</a:t>
            </a:r>
          </a:p>
          <a:p>
            <a:pPr marL="914400" lvl="1" indent="-457200">
              <a:buFont typeface="+mj-lt"/>
              <a:buAutoNum type="arabicPeriod"/>
            </a:pPr>
            <a:endParaRPr lang="en-US" b="1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828800" lvl="3" indent="-457200">
              <a:buFont typeface="+mj-lt"/>
              <a:buAutoNum type="arabicPeriod"/>
            </a:pPr>
            <a:endParaRPr lang="en-US" sz="16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828800" lvl="3" indent="-457200">
              <a:buFont typeface="+mj-lt"/>
              <a:buAutoNum type="arabicPeriod"/>
            </a:pPr>
            <a:endParaRPr lang="en-US" sz="14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92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8DB9-8222-A642-8C53-7F85B3C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Power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40697F-7CAA-5D4B-B8C2-5CF9066AF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636442"/>
            <a:ext cx="8049185" cy="603688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67B9F0-05EE-EA44-A915-95B91B887C64}"/>
              </a:ext>
            </a:extLst>
          </p:cNvPr>
          <p:cNvSpPr txBox="1"/>
          <p:nvPr/>
        </p:nvSpPr>
        <p:spPr>
          <a:xfrm>
            <a:off x="5016201" y="6488665"/>
            <a:ext cx="41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Ruffley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Ecol.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Accepted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39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8DB9-8222-A642-8C53-7F85B3C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A394E8-AAD8-364C-8251-CE6E91AB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 Analysis</a:t>
            </a:r>
          </a:p>
          <a:p>
            <a:pPr marL="457200" indent="-457200">
              <a:buFont typeface="+mj-lt"/>
              <a:buAutoNum type="arabicPeriod"/>
            </a:pPr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Parameter Estimation</a:t>
            </a:r>
          </a:p>
          <a:p>
            <a:pPr marL="457200" lvl="1" indent="0">
              <a:buNone/>
            </a:pPr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	-</a:t>
            </a:r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</a:rPr>
              <a:t>Estimate </a:t>
            </a:r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</a:t>
            </a:r>
            <a:r>
              <a:rPr lang="en-US" sz="2800" b="1" i="1" baseline="-25000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E</a:t>
            </a:r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 and </a:t>
            </a:r>
            <a:r>
              <a:rPr lang="en-US" sz="2800" b="1" i="1" dirty="0" err="1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t</a:t>
            </a:r>
            <a:r>
              <a:rPr lang="en-US" sz="2800" b="1" i="1" baseline="-25000" dirty="0" err="1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C</a:t>
            </a:r>
            <a:r>
              <a:rPr lang="en-US" sz="2800" b="1" i="1" baseline="-25000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 </a:t>
            </a:r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 </a:t>
            </a:r>
            <a:endParaRPr lang="en-US" sz="2800" b="1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Empirical studies</a:t>
            </a:r>
            <a:endParaRPr lang="en-US" sz="24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sz="20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814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8DB9-8222-A642-8C53-7F85B3C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Parameter Estimation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005A87-3D22-8C43-95CC-348E5D5B4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299" y="1576399"/>
            <a:ext cx="6553785" cy="491226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00B5D-9722-B14F-A72E-4E21DB16E85C}"/>
              </a:ext>
            </a:extLst>
          </p:cNvPr>
          <p:cNvSpPr txBox="1"/>
          <p:nvPr/>
        </p:nvSpPr>
        <p:spPr>
          <a:xfrm>
            <a:off x="5016201" y="6488665"/>
            <a:ext cx="41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Ruffley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Ecol.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Accepted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A41C7-6CD4-A640-ADED-6AB0E78A6305}"/>
              </a:ext>
            </a:extLst>
          </p:cNvPr>
          <p:cNvSpPr txBox="1"/>
          <p:nvPr/>
        </p:nvSpPr>
        <p:spPr>
          <a:xfrm>
            <a:off x="302187" y="2350902"/>
            <a:ext cx="761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E4DDB-A279-6A40-881E-436EBEC2C05A}"/>
              </a:ext>
            </a:extLst>
          </p:cNvPr>
          <p:cNvSpPr txBox="1"/>
          <p:nvPr/>
        </p:nvSpPr>
        <p:spPr>
          <a:xfrm>
            <a:off x="340659" y="482324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</a:p>
        </p:txBody>
      </p:sp>
    </p:spTree>
    <p:extLst>
      <p:ext uri="{BB962C8B-B14F-4D97-AF65-F5344CB8AC3E}">
        <p14:creationId xmlns:p14="http://schemas.microsoft.com/office/powerpoint/2010/main" val="2507295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8DB9-8222-A642-8C53-7F85B3C5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A394E8-AAD8-364C-8251-CE6E91AB4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Power Analysis</a:t>
            </a:r>
          </a:p>
          <a:p>
            <a:pPr marL="457200" indent="-457200">
              <a:buFont typeface="+mj-lt"/>
              <a:buAutoNum type="arabicPeriod"/>
            </a:pPr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Parameter Estimation</a:t>
            </a:r>
          </a:p>
          <a:p>
            <a:pPr marL="457200" lvl="1" indent="0">
              <a:buNone/>
            </a:pPr>
            <a:r>
              <a:rPr lang="en-US" b="1" i="1" dirty="0">
                <a:solidFill>
                  <a:schemeClr val="bg2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	</a:t>
            </a:r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i="1" dirty="0">
                <a:latin typeface="Times New Roman" charset="0"/>
                <a:ea typeface="Times New Roman" charset="0"/>
                <a:cs typeface="Times New Roman" charset="0"/>
              </a:rPr>
              <a:t>Empirical studies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Lava-flow Islands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i="1" dirty="0">
                <a:latin typeface="Times New Roman" charset="0"/>
                <a:ea typeface="Times New Roman" charset="0"/>
                <a:cs typeface="Times New Roman" charset="0"/>
              </a:rPr>
              <a:t>San Juan Islands</a:t>
            </a:r>
          </a:p>
          <a:p>
            <a:pPr lvl="1"/>
            <a:endParaRPr lang="en-US" sz="20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341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59567" y="2397929"/>
            <a:ext cx="2491121" cy="2457376"/>
            <a:chOff x="1616725" y="4042398"/>
            <a:chExt cx="2696705" cy="269670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6725" y="4042398"/>
              <a:ext cx="2696705" cy="2696705"/>
            </a:xfrm>
            <a:prstGeom prst="rect">
              <a:avLst/>
            </a:prstGeom>
          </p:spPr>
        </p:pic>
        <p:sp>
          <p:nvSpPr>
            <p:cNvPr id="10" name="5-Point Star 9"/>
            <p:cNvSpPr/>
            <p:nvPr/>
          </p:nvSpPr>
          <p:spPr>
            <a:xfrm>
              <a:off x="3155118" y="5969479"/>
              <a:ext cx="327804" cy="276044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8" r="32792"/>
          <a:stretch/>
        </p:blipFill>
        <p:spPr>
          <a:xfrm>
            <a:off x="197519" y="1577090"/>
            <a:ext cx="1480252" cy="2040747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4530" y="3675917"/>
            <a:ext cx="200664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charset="0"/>
                <a:ea typeface="Times New Roman" charset="0"/>
                <a:cs typeface="Times New Roman" charset="0"/>
              </a:rPr>
              <a:t>Katie Peterson</a:t>
            </a:r>
          </a:p>
          <a:p>
            <a:r>
              <a:rPr lang="en-US" sz="1350" dirty="0">
                <a:latin typeface="Times New Roman" charset="0"/>
                <a:ea typeface="Times New Roman" charset="0"/>
                <a:cs typeface="Times New Roman" charset="0"/>
              </a:rPr>
              <a:t>Dr. Christine Parent lab</a:t>
            </a:r>
          </a:p>
          <a:p>
            <a:r>
              <a:rPr lang="en-US" sz="1350" dirty="0">
                <a:latin typeface="Times New Roman" charset="0"/>
                <a:ea typeface="Times New Roman" charset="0"/>
                <a:cs typeface="Times New Roman" charset="0"/>
              </a:rPr>
              <a:t>University of Idaho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85" y="1403757"/>
            <a:ext cx="4927284" cy="3430505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3" b="31525"/>
          <a:stretch/>
        </p:blipFill>
        <p:spPr>
          <a:xfrm>
            <a:off x="150812" y="5007401"/>
            <a:ext cx="4510116" cy="1733213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0360" y="475097"/>
            <a:ext cx="8260656" cy="994172"/>
          </a:xfrm>
        </p:spPr>
        <p:txBody>
          <a:bodyPr>
            <a:normAutofit/>
          </a:bodyPr>
          <a:lstStyle/>
          <a:p>
            <a:r>
              <a:rPr lang="en-US" sz="2700" i="1" dirty="0">
                <a:latin typeface="Times New Roman" charset="0"/>
                <a:ea typeface="Times New Roman" charset="0"/>
                <a:cs typeface="Times New Roman" charset="0"/>
              </a:rPr>
              <a:t>Results: Lava-flow Islands in Craters of the Moon National Monument and Preserve</a:t>
            </a:r>
          </a:p>
        </p:txBody>
      </p:sp>
    </p:spTree>
    <p:extLst>
      <p:ext uri="{BB962C8B-B14F-4D97-AF65-F5344CB8AC3E}">
        <p14:creationId xmlns:p14="http://schemas.microsoft.com/office/powerpoint/2010/main" val="24413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"/>
    </mc:Choice>
    <mc:Fallback xmlns="">
      <p:transition spd="slow" advTm="126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65" y="1987833"/>
            <a:ext cx="4358831" cy="3034733"/>
          </a:xfrm>
          <a:prstGeom prst="rect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0360" y="475097"/>
            <a:ext cx="8260656" cy="994172"/>
          </a:xfrm>
        </p:spPr>
        <p:txBody>
          <a:bodyPr>
            <a:normAutofit/>
          </a:bodyPr>
          <a:lstStyle/>
          <a:p>
            <a:r>
              <a:rPr lang="en-US" sz="2700" i="1" dirty="0">
                <a:latin typeface="Times New Roman" charset="0"/>
                <a:ea typeface="Times New Roman" charset="0"/>
                <a:cs typeface="Times New Roman" charset="0"/>
              </a:rPr>
              <a:t>Results: Lava-flow Islands in Craters of the Moon National Monument and Preserve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D98492-13BA-5B48-A614-BB64FE0917A3}"/>
              </a:ext>
            </a:extLst>
          </p:cNvPr>
          <p:cNvGrpSpPr/>
          <p:nvPr/>
        </p:nvGrpSpPr>
        <p:grpSpPr>
          <a:xfrm>
            <a:off x="116684" y="972183"/>
            <a:ext cx="4234004" cy="5023469"/>
            <a:chOff x="42621" y="977281"/>
            <a:chExt cx="4234004" cy="50234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B6E14E-701A-6042-945B-495BE059E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45" y="1807585"/>
              <a:ext cx="2122580" cy="269066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8CCF145-BEC1-8B4B-B6AE-833A518D2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21" y="977281"/>
              <a:ext cx="2302849" cy="48006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D8003A-6683-3F48-BF26-5DBBE54E0F02}"/>
                </a:ext>
              </a:extLst>
            </p:cNvPr>
            <p:cNvSpPr txBox="1"/>
            <p:nvPr/>
          </p:nvSpPr>
          <p:spPr>
            <a:xfrm>
              <a:off x="280210" y="3897764"/>
              <a:ext cx="1016625" cy="715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latin typeface="Times New Roman" charset="0"/>
                  <a:ea typeface="Times New Roman" charset="0"/>
                  <a:cs typeface="Times New Roman" charset="0"/>
                </a:rPr>
                <a:t>regional </a:t>
              </a:r>
            </a:p>
            <a:p>
              <a:pPr algn="ctr"/>
              <a:r>
                <a:rPr lang="en-US" sz="1350" dirty="0">
                  <a:latin typeface="Times New Roman" charset="0"/>
                  <a:ea typeface="Times New Roman" charset="0"/>
                  <a:cs typeface="Times New Roman" charset="0"/>
                </a:rPr>
                <a:t>community </a:t>
              </a:r>
            </a:p>
            <a:p>
              <a:pPr algn="ctr"/>
              <a:r>
                <a:rPr lang="en-US" sz="1350" dirty="0">
                  <a:latin typeface="Times New Roman" charset="0"/>
                  <a:ea typeface="Times New Roman" charset="0"/>
                  <a:cs typeface="Times New Roman" charset="0"/>
                </a:rPr>
                <a:t>phylogeny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3012A8-72F5-2945-99EC-C2E589C0E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4" t="12353" r="7767" b="14189"/>
            <a:stretch/>
          </p:blipFill>
          <p:spPr>
            <a:xfrm>
              <a:off x="1363916" y="4029703"/>
              <a:ext cx="2156493" cy="197104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42AD3A-B47B-C740-A42C-A750AD5DC021}"/>
                </a:ext>
              </a:extLst>
            </p:cNvPr>
            <p:cNvSpPr txBox="1"/>
            <p:nvPr/>
          </p:nvSpPr>
          <p:spPr>
            <a:xfrm>
              <a:off x="2323268" y="1974475"/>
              <a:ext cx="1016625" cy="715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latin typeface="Times New Roman" charset="0"/>
                  <a:ea typeface="Times New Roman" charset="0"/>
                  <a:cs typeface="Times New Roman" charset="0"/>
                </a:rPr>
                <a:t>local</a:t>
              </a:r>
            </a:p>
            <a:p>
              <a:pPr algn="ctr"/>
              <a:r>
                <a:rPr lang="en-US" sz="1350" dirty="0">
                  <a:latin typeface="Times New Roman" charset="0"/>
                  <a:ea typeface="Times New Roman" charset="0"/>
                  <a:cs typeface="Times New Roman" charset="0"/>
                </a:rPr>
                <a:t>community </a:t>
              </a:r>
            </a:p>
            <a:p>
              <a:pPr algn="ctr"/>
              <a:r>
                <a:rPr lang="en-US" sz="1350" dirty="0">
                  <a:latin typeface="Times New Roman" charset="0"/>
                  <a:ea typeface="Times New Roman" charset="0"/>
                  <a:cs typeface="Times New Roman" charset="0"/>
                </a:rPr>
                <a:t>phylogeny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848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"/>
    </mc:Choice>
    <mc:Fallback xmlns="">
      <p:transition spd="slow" advTm="126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0360" y="475097"/>
            <a:ext cx="8260656" cy="994172"/>
          </a:xfrm>
        </p:spPr>
        <p:txBody>
          <a:bodyPr>
            <a:normAutofit/>
          </a:bodyPr>
          <a:lstStyle/>
          <a:p>
            <a:r>
              <a:rPr lang="en-US" sz="2700" i="1" dirty="0">
                <a:latin typeface="Times New Roman" charset="0"/>
                <a:ea typeface="Times New Roman" charset="0"/>
                <a:cs typeface="Times New Roman" charset="0"/>
              </a:rPr>
              <a:t>Results: Lava-flow Islands in Craters of the Moon National Monument and Preserve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44CE26-803C-8C41-AD3E-D72B0F749E5C}"/>
              </a:ext>
            </a:extLst>
          </p:cNvPr>
          <p:cNvGrpSpPr/>
          <p:nvPr/>
        </p:nvGrpSpPr>
        <p:grpSpPr>
          <a:xfrm>
            <a:off x="135575" y="1635341"/>
            <a:ext cx="4315965" cy="1549431"/>
            <a:chOff x="4596527" y="1540480"/>
            <a:chExt cx="4572000" cy="14761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9A3264B-2DC9-934C-B32D-0EAB4CD4F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528" y="1540480"/>
              <a:ext cx="2573407" cy="77659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D8B49FA-1D56-E94C-87CD-82534DC816D3}"/>
                </a:ext>
              </a:extLst>
            </p:cNvPr>
            <p:cNvSpPr/>
            <p:nvPr/>
          </p:nvSpPr>
          <p:spPr>
            <a:xfrm>
              <a:off x="4596527" y="2231767"/>
              <a:ext cx="4572000" cy="7848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500" b="1" dirty="0">
                  <a:latin typeface="Times New Roman" charset="0"/>
                </a:rPr>
                <a:t>Smith, S. A., and J. W. Brown. 2018. Constructing a broadly inclusive seed plant phylogeny. American Journal of Botany 105(3): 302-314.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65D0F69-F344-6047-8872-B1740AF76D27}"/>
              </a:ext>
            </a:extLst>
          </p:cNvPr>
          <p:cNvSpPr txBox="1"/>
          <p:nvPr/>
        </p:nvSpPr>
        <p:spPr>
          <a:xfrm>
            <a:off x="4642518" y="1785175"/>
            <a:ext cx="4501482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fi-FI" sz="2400" dirty="0" err="1">
                <a:latin typeface="Times New Roman" charset="0"/>
                <a:ea typeface="Times New Roman" charset="0"/>
                <a:cs typeface="Times New Roman" charset="0"/>
              </a:rPr>
              <a:t>Spermatophyta</a:t>
            </a:r>
            <a:r>
              <a:rPr lang="fi-FI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i-FI" sz="2400" dirty="0" err="1">
                <a:latin typeface="Times New Roman" charset="0"/>
                <a:ea typeface="Times New Roman" charset="0"/>
                <a:cs typeface="Times New Roman" charset="0"/>
              </a:rPr>
              <a:t>phylogeny</a:t>
            </a:r>
            <a:r>
              <a:rPr lang="fi-FI" sz="2400" dirty="0">
                <a:latin typeface="Times New Roman" charset="0"/>
                <a:ea typeface="Times New Roman" charset="0"/>
                <a:cs typeface="Times New Roman" charset="0"/>
              </a:rPr>
              <a:t> 79,881 </a:t>
            </a:r>
            <a:r>
              <a:rPr lang="fi-FI" sz="2400" dirty="0" err="1">
                <a:latin typeface="Times New Roman" charset="0"/>
                <a:ea typeface="Times New Roman" charset="0"/>
                <a:cs typeface="Times New Roman" charset="0"/>
              </a:rPr>
              <a:t>tips</a:t>
            </a:r>
            <a:endParaRPr lang="fi-FI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fi-FI" sz="2400" dirty="0" err="1">
                <a:latin typeface="Times New Roman" charset="0"/>
                <a:ea typeface="Times New Roman" charset="0"/>
                <a:cs typeface="Times New Roman" charset="0"/>
              </a:rPr>
              <a:t>Discarded</a:t>
            </a:r>
            <a:r>
              <a:rPr lang="fi-FI" sz="2400" dirty="0">
                <a:latin typeface="Times New Roman" charset="0"/>
                <a:ea typeface="Times New Roman" charset="0"/>
                <a:cs typeface="Times New Roman" charset="0"/>
              </a:rPr>
              <a:t> 79,768 </a:t>
            </a:r>
            <a:r>
              <a:rPr lang="fi-FI" sz="2400" dirty="0" err="1">
                <a:latin typeface="Times New Roman" charset="0"/>
                <a:ea typeface="Times New Roman" charset="0"/>
                <a:cs typeface="Times New Roman" charset="0"/>
              </a:rPr>
              <a:t>tips</a:t>
            </a:r>
            <a:r>
              <a:rPr lang="fi-FI" sz="2400" dirty="0">
                <a:latin typeface="Times New Roman" charset="0"/>
                <a:ea typeface="Times New Roman" charset="0"/>
                <a:cs typeface="Times New Roman" charset="0"/>
              </a:rPr>
              <a:t> (99.9% )</a:t>
            </a:r>
          </a:p>
          <a:p>
            <a:pPr marL="214313" indent="-214313">
              <a:buFont typeface="Arial" charset="0"/>
              <a:buChar char="•"/>
            </a:pPr>
            <a:endParaRPr lang="fi-FI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Arial" charset="0"/>
              <a:buChar char="•"/>
            </a:pPr>
            <a:endParaRPr lang="fi-FI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fi-FI" sz="2400" dirty="0">
                <a:latin typeface="Times New Roman" charset="0"/>
                <a:ea typeface="Times New Roman" charset="0"/>
                <a:cs typeface="Times New Roman" charset="0"/>
              </a:rPr>
              <a:t>8 kipuka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communities</a:t>
            </a:r>
            <a:endParaRPr lang="fi-FI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fi-FI" sz="2400" dirty="0">
                <a:latin typeface="Times New Roman" charset="0"/>
                <a:ea typeface="Times New Roman" charset="0"/>
                <a:cs typeface="Times New Roman" charset="0"/>
              </a:rPr>
              <a:t>113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species</a:t>
            </a:r>
            <a:r>
              <a:rPr lang="fi-FI" sz="2400" dirty="0">
                <a:latin typeface="Times New Roman" charset="0"/>
                <a:ea typeface="Times New Roman" charset="0"/>
                <a:cs typeface="Times New Roman" charset="0"/>
              </a:rPr>
              <a:t> in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regional</a:t>
            </a:r>
            <a:r>
              <a:rPr lang="fi-FI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community</a:t>
            </a:r>
            <a:endParaRPr lang="fi-FI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14313" indent="-214313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18-60 species in local community</a:t>
            </a:r>
          </a:p>
          <a:p>
            <a:pPr marL="214313" indent="-214313">
              <a:buFont typeface="Arial" charset="0"/>
              <a:buChar char="•"/>
            </a:pPr>
            <a:endParaRPr lang="fi-FI" sz="13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2627B2-F102-1144-AAE2-6615EC472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3" y="3350845"/>
            <a:ext cx="4315967" cy="242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"/>
    </mc:Choice>
    <mc:Fallback xmlns="">
      <p:transition spd="slow" advTm="126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CDF47C3-C523-8247-AB15-BBA530C01FF1}"/>
              </a:ext>
            </a:extLst>
          </p:cNvPr>
          <p:cNvSpPr txBox="1">
            <a:spLocks/>
          </p:cNvSpPr>
          <p:nvPr/>
        </p:nvSpPr>
        <p:spPr>
          <a:xfrm>
            <a:off x="254694" y="616618"/>
            <a:ext cx="826065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i="1" dirty="0">
                <a:latin typeface="Times New Roman" charset="0"/>
                <a:ea typeface="Times New Roman" charset="0"/>
                <a:cs typeface="Times New Roman" charset="0"/>
              </a:rPr>
              <a:t>Results: Lava-flow Islands in Craters of the Moon National Monument and Preserve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B5B2D66-5272-524B-A5F5-EE6865A41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19" r="49442"/>
          <a:stretch/>
        </p:blipFill>
        <p:spPr>
          <a:xfrm>
            <a:off x="99154" y="2047221"/>
            <a:ext cx="4139993" cy="41869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22D92-DE1F-F049-84D3-EA5481BB7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51" y="2249675"/>
            <a:ext cx="3255834" cy="183140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8CE23C-BF22-4D49-9088-C732D6A12EE0}"/>
              </a:ext>
            </a:extLst>
          </p:cNvPr>
          <p:cNvSpPr txBox="1"/>
          <p:nvPr/>
        </p:nvSpPr>
        <p:spPr>
          <a:xfrm>
            <a:off x="5042160" y="1754619"/>
            <a:ext cx="338906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latin typeface="Times New Roman" charset="0"/>
                <a:ea typeface="Times New Roman" charset="0"/>
                <a:cs typeface="Times New Roman" charset="0"/>
              </a:rPr>
              <a:t>Maximum vegetative height</a:t>
            </a:r>
          </a:p>
          <a:p>
            <a:pPr marL="214313" indent="-214313">
              <a:buFont typeface="Arial" charset="0"/>
              <a:buChar char="•"/>
            </a:pPr>
            <a:endParaRPr lang="fi-FI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23A3A-900C-644A-84EB-3FE402C81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161" y="4139969"/>
            <a:ext cx="1462646" cy="2047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44361-C1A9-8645-B538-05E540A6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909" y="4245076"/>
            <a:ext cx="1512733" cy="1736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80BE4-CA0E-BC4A-AEC8-168BDDDC8D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154"/>
          <a:stretch/>
        </p:blipFill>
        <p:spPr>
          <a:xfrm>
            <a:off x="7229688" y="5372091"/>
            <a:ext cx="666836" cy="65491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20DEB3-4A4D-BB49-8DDD-3B4A92780A23}"/>
              </a:ext>
            </a:extLst>
          </p:cNvPr>
          <p:cNvCxnSpPr/>
          <p:nvPr/>
        </p:nvCxnSpPr>
        <p:spPr>
          <a:xfrm>
            <a:off x="6942625" y="4400443"/>
            <a:ext cx="0" cy="162656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02B7C4-3377-5447-9F7C-78294BDC2FCA}"/>
              </a:ext>
            </a:extLst>
          </p:cNvPr>
          <p:cNvCxnSpPr/>
          <p:nvPr/>
        </p:nvCxnSpPr>
        <p:spPr>
          <a:xfrm flipH="1">
            <a:off x="7158045" y="5416816"/>
            <a:ext cx="0" cy="60943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466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EC01EB-42D8-F049-880C-2B056FBCF379}"/>
              </a:ext>
            </a:extLst>
          </p:cNvPr>
          <p:cNvSpPr txBox="1">
            <a:spLocks/>
          </p:cNvSpPr>
          <p:nvPr/>
        </p:nvSpPr>
        <p:spPr>
          <a:xfrm>
            <a:off x="254694" y="616618"/>
            <a:ext cx="826065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i="1" dirty="0">
                <a:latin typeface="Times New Roman" charset="0"/>
                <a:ea typeface="Times New Roman" charset="0"/>
                <a:cs typeface="Times New Roman" charset="0"/>
              </a:rPr>
              <a:t>Results: Lava-flow Islands in Craters of the Moon National Monument and Preserve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FF3-0ACA-8F4F-8472-101D9D50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29" y="2125494"/>
            <a:ext cx="7131170" cy="4732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4E1782-43CF-2348-9C5E-A3AEA5605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3" t="22208" r="20213" b="42154"/>
          <a:stretch/>
        </p:blipFill>
        <p:spPr>
          <a:xfrm>
            <a:off x="6574123" y="1318099"/>
            <a:ext cx="2334638" cy="130350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171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642107"/>
            <a:ext cx="7886700" cy="994172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Community Assembly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63" y="1957533"/>
            <a:ext cx="5008609" cy="326350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Phylogenetic Community Structure</a:t>
            </a:r>
          </a:p>
          <a:p>
            <a:pPr marL="457200" lvl="1" indent="0"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Grandcolas 1998, Webb et al. 2000, 2002, Kraft et al. 2007</a:t>
            </a:r>
          </a:p>
          <a:p>
            <a:pPr marL="342900" lvl="1" indent="0">
              <a:buNone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9695"/>
          <a:stretch/>
        </p:blipFill>
        <p:spPr>
          <a:xfrm>
            <a:off x="4533900" y="1829455"/>
            <a:ext cx="4750452" cy="4052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4" y="5221037"/>
            <a:ext cx="4437700" cy="8005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78414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EC01EB-42D8-F049-880C-2B056FBCF379}"/>
              </a:ext>
            </a:extLst>
          </p:cNvPr>
          <p:cNvSpPr txBox="1">
            <a:spLocks/>
          </p:cNvSpPr>
          <p:nvPr/>
        </p:nvSpPr>
        <p:spPr>
          <a:xfrm>
            <a:off x="254694" y="616618"/>
            <a:ext cx="826065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i="1" dirty="0">
                <a:latin typeface="Times New Roman" charset="0"/>
                <a:ea typeface="Times New Roman" charset="0"/>
                <a:cs typeface="Times New Roman" charset="0"/>
              </a:rPr>
              <a:t>Results: Lava-flow Islands in Craters of the Moon National Monument and Preserve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3FFF3-0ACA-8F4F-8472-101D9D503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29" y="2125494"/>
            <a:ext cx="7131170" cy="4732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4E1782-43CF-2348-9C5E-A3AEA5605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3" t="22208" r="20213" b="42154"/>
          <a:stretch/>
        </p:blipFill>
        <p:spPr>
          <a:xfrm>
            <a:off x="6574123" y="1318099"/>
            <a:ext cx="2334638" cy="1303506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6716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EC01EB-42D8-F049-880C-2B056FBCF379}"/>
              </a:ext>
            </a:extLst>
          </p:cNvPr>
          <p:cNvSpPr txBox="1">
            <a:spLocks/>
          </p:cNvSpPr>
          <p:nvPr/>
        </p:nvSpPr>
        <p:spPr>
          <a:xfrm>
            <a:off x="254694" y="616618"/>
            <a:ext cx="826065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i="1" dirty="0">
                <a:latin typeface="Times New Roman" charset="0"/>
                <a:ea typeface="Times New Roman" charset="0"/>
                <a:cs typeface="Times New Roman" charset="0"/>
              </a:rPr>
              <a:t>Results: Lava-flow Islands in Craters of the Moon National Monument and Preserve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F899D-4315-8748-8674-70D3B7185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00" t="-9987" r="-5319" b="-1804"/>
          <a:stretch/>
        </p:blipFill>
        <p:spPr>
          <a:xfrm>
            <a:off x="1206229" y="1123636"/>
            <a:ext cx="6673173" cy="5423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996E24-8550-034D-B889-9C776CB0B361}"/>
              </a:ext>
            </a:extLst>
          </p:cNvPr>
          <p:cNvSpPr txBox="1"/>
          <p:nvPr/>
        </p:nvSpPr>
        <p:spPr>
          <a:xfrm>
            <a:off x="5016201" y="6488665"/>
            <a:ext cx="41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Ruffley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Ecol. &amp;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Accepted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2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C28721C-9B03-F84A-8E1B-DD0CE8AA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039" y="2852035"/>
            <a:ext cx="3716189" cy="36869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EC01EB-42D8-F049-880C-2B056FBCF379}"/>
              </a:ext>
            </a:extLst>
          </p:cNvPr>
          <p:cNvSpPr txBox="1">
            <a:spLocks/>
          </p:cNvSpPr>
          <p:nvPr/>
        </p:nvSpPr>
        <p:spPr>
          <a:xfrm>
            <a:off x="403572" y="402075"/>
            <a:ext cx="826065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i="1" dirty="0">
                <a:latin typeface="Times New Roman" charset="0"/>
                <a:ea typeface="Times New Roman" charset="0"/>
                <a:cs typeface="Times New Roman" charset="0"/>
              </a:rPr>
              <a:t>Results: San Juan Islands in the Pacific Northwest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F4178-3304-F74A-8FDE-C59AF68A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19" y="1395955"/>
            <a:ext cx="5836597" cy="1719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03F81-8DAB-1146-96FA-347724833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64" y="3285979"/>
            <a:ext cx="3502223" cy="336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95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CEC01EB-42D8-F049-880C-2B056FBCF379}"/>
              </a:ext>
            </a:extLst>
          </p:cNvPr>
          <p:cNvSpPr txBox="1">
            <a:spLocks/>
          </p:cNvSpPr>
          <p:nvPr/>
        </p:nvSpPr>
        <p:spPr>
          <a:xfrm>
            <a:off x="403572" y="402075"/>
            <a:ext cx="826065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i="1" dirty="0">
                <a:latin typeface="Times New Roman" charset="0"/>
                <a:ea typeface="Times New Roman" charset="0"/>
                <a:cs typeface="Times New Roman" charset="0"/>
              </a:rPr>
              <a:t>Results: San Juan Islands in the Pacific Northwest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F4178-3304-F74A-8FDE-C59AF68A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34" y="5123794"/>
            <a:ext cx="5203066" cy="15328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3C8C4-3A89-6C4E-A3C6-314E92971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77" y="1122948"/>
            <a:ext cx="3286376" cy="5735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2036D0-4BCD-3243-8749-1D8CCF0420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23" t="22208" r="20213" b="42154"/>
          <a:stretch/>
        </p:blipFill>
        <p:spPr>
          <a:xfrm>
            <a:off x="3882453" y="1396247"/>
            <a:ext cx="1562755" cy="87253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5338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52127-9EC1-E54E-85AB-3A1257D3B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Simulate phylogenetic and phenotypic community assembly data under neutral and non-neutral models of assembly</a:t>
            </a:r>
          </a:p>
          <a:p>
            <a:pPr marL="0" indent="0">
              <a:buNone/>
            </a:pPr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Implements a model-based inference procedure</a:t>
            </a:r>
          </a:p>
          <a:p>
            <a:pPr lvl="1"/>
            <a:r>
              <a:rPr lang="en-US" dirty="0">
                <a:latin typeface="Times" pitchFamily="2" charset="0"/>
              </a:rPr>
              <a:t>Model-selection</a:t>
            </a:r>
          </a:p>
          <a:p>
            <a:pPr lvl="1"/>
            <a:r>
              <a:rPr lang="en-US" dirty="0">
                <a:latin typeface="Times" pitchFamily="2" charset="0"/>
              </a:rPr>
              <a:t>Parameter estimation</a:t>
            </a:r>
          </a:p>
          <a:p>
            <a:pPr lvl="1"/>
            <a:r>
              <a:rPr lang="en-US" dirty="0">
                <a:latin typeface="Times" pitchFamily="2" charset="0"/>
              </a:rPr>
              <a:t>Model adequacy/fit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CB0713-148E-C44E-8350-E2BDDF3C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1037"/>
            <a:ext cx="7886700" cy="1144588"/>
          </a:xfrm>
        </p:spPr>
        <p:txBody>
          <a:bodyPr>
            <a:normAutofit/>
          </a:bodyPr>
          <a:lstStyle/>
          <a:p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CAMI Conclusions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CA97E5A-CB1C-5B47-A085-BD8876E42EA7}"/>
              </a:ext>
            </a:extLst>
          </p:cNvPr>
          <p:cNvSpPr txBox="1">
            <a:spLocks/>
          </p:cNvSpPr>
          <p:nvPr/>
        </p:nvSpPr>
        <p:spPr>
          <a:xfrm>
            <a:off x="4395537" y="4464549"/>
            <a:ext cx="4604083" cy="18567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100" b="1" dirty="0">
                <a:latin typeface="Times New Roman" charset="0"/>
                <a:ea typeface="Times New Roman" charset="0"/>
                <a:cs typeface="Times New Roman" charset="0"/>
              </a:rPr>
              <a:t>CAMI: Community Assembly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100" b="1" dirty="0">
                <a:latin typeface="Times New Roman" charset="0"/>
                <a:ea typeface="Times New Roman" charset="0"/>
                <a:cs typeface="Times New Roman" charset="0"/>
              </a:rPr>
              <a:t>Model Inference</a:t>
            </a:r>
          </a:p>
          <a:p>
            <a:pPr marL="0" lvl="1" indent="0" algn="ctr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sz="2600" dirty="0">
                <a:latin typeface="Times New Roman" charset="0"/>
                <a:ea typeface="Times New Roman" charset="0"/>
                <a:cs typeface="Times New Roman" charset="0"/>
              </a:rPr>
              <a:t>R package and docs available now @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hlinkClick r:id="rId2"/>
              </a:rPr>
              <a:t>https://github.com/ruffleymr/CAMI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851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CA97E5A-CB1C-5B47-A085-BD8876E42EA7}"/>
              </a:ext>
            </a:extLst>
          </p:cNvPr>
          <p:cNvSpPr txBox="1">
            <a:spLocks/>
          </p:cNvSpPr>
          <p:nvPr/>
        </p:nvSpPr>
        <p:spPr>
          <a:xfrm>
            <a:off x="160420" y="630486"/>
            <a:ext cx="4235117" cy="18567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12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100" b="1" dirty="0">
                <a:latin typeface="Times New Roman" charset="0"/>
                <a:ea typeface="Times New Roman" charset="0"/>
                <a:cs typeface="Times New Roman" charset="0"/>
              </a:rPr>
              <a:t>CAMI: Community Assembly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100" b="1" dirty="0">
                <a:latin typeface="Times New Roman" charset="0"/>
                <a:ea typeface="Times New Roman" charset="0"/>
                <a:cs typeface="Times New Roman" charset="0"/>
              </a:rPr>
              <a:t>Model Inference</a:t>
            </a:r>
          </a:p>
          <a:p>
            <a:pPr marL="0" lvl="1" indent="0" algn="ctr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sz="2600" dirty="0">
                <a:latin typeface="Times New Roman" charset="0"/>
                <a:ea typeface="Times New Roman" charset="0"/>
                <a:cs typeface="Times New Roman" charset="0"/>
              </a:rPr>
              <a:t>R package </a:t>
            </a:r>
            <a:r>
              <a:rPr lang="en-US" sz="2600">
                <a:latin typeface="Times New Roman" charset="0"/>
                <a:ea typeface="Times New Roman" charset="0"/>
                <a:cs typeface="Times New Roman" charset="0"/>
              </a:rPr>
              <a:t>and docs available </a:t>
            </a:r>
            <a:r>
              <a:rPr lang="en-US" sz="2600" dirty="0">
                <a:latin typeface="Times New Roman" charset="0"/>
                <a:ea typeface="Times New Roman" charset="0"/>
                <a:cs typeface="Times New Roman" charset="0"/>
              </a:rPr>
              <a:t>now @</a:t>
            </a:r>
          </a:p>
          <a:p>
            <a:pPr marL="0" lvl="1" indent="0" algn="ctr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sz="2600" b="1" dirty="0" err="1">
                <a:latin typeface="Times New Roman" charset="0"/>
                <a:ea typeface="Times New Roman" charset="0"/>
                <a:cs typeface="Times New Roman" charset="0"/>
              </a:rPr>
              <a:t>www.github.com</a:t>
            </a:r>
            <a:r>
              <a:rPr lang="en-US" sz="2600" b="1" dirty="0"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2600" b="1" dirty="0" err="1">
                <a:latin typeface="Times New Roman" charset="0"/>
                <a:ea typeface="Times New Roman" charset="0"/>
                <a:cs typeface="Times New Roman" charset="0"/>
              </a:rPr>
              <a:t>ruffleymr</a:t>
            </a:r>
            <a:r>
              <a:rPr lang="en-US" sz="2600" b="1" dirty="0">
                <a:latin typeface="Times New Roman" charset="0"/>
                <a:ea typeface="Times New Roman" charset="0"/>
                <a:cs typeface="Times New Roman" charset="0"/>
              </a:rPr>
              <a:t>/CAMI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0">
              <a:buFont typeface="Arial" panose="020B0604020202020204" pitchFamily="34" charset="0"/>
              <a:buNone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BCCFB2-AD62-134A-8F0D-50C80FA9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70" y="992333"/>
            <a:ext cx="6011195" cy="181894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F55EE7-91FD-C746-925B-CBC5E6DD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0" y="2378425"/>
            <a:ext cx="5849387" cy="199229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59D952-29BB-F54B-90A6-AB9900BCB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435" y="3148147"/>
            <a:ext cx="6793145" cy="19567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0CF0D1-A54A-3944-AF45-5182399CB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16" y="4537959"/>
            <a:ext cx="5676620" cy="168955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7603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2880" y="5944002"/>
            <a:ext cx="5106715" cy="970279"/>
          </a:xfrm>
        </p:spPr>
        <p:txBody>
          <a:bodyPr>
            <a:noAutofit/>
          </a:bodyPr>
          <a:lstStyle/>
          <a:p>
            <a:pPr marL="14288" lvl="1" indent="-14288" algn="l"/>
            <a:r>
              <a:rPr lang="en-US" sz="1400" dirty="0">
                <a:latin typeface="Times" pitchFamily="2" charset="0"/>
              </a:rPr>
              <a:t>Ruffley M, Peterson K, Week B, Tank DC, Harmon LJ (2019). Identifying models of trait-mediated community assembly using random forests and approximate Bayesian computation. </a:t>
            </a:r>
            <a:r>
              <a:rPr lang="en-US" sz="1400" i="1" dirty="0">
                <a:latin typeface="Times" pitchFamily="2" charset="0"/>
              </a:rPr>
              <a:t>Ecology and Evolution. Accepted</a:t>
            </a:r>
            <a:r>
              <a:rPr lang="en-US" sz="1200" i="1" dirty="0">
                <a:latin typeface="Times" pitchFamily="2" charset="0"/>
              </a:rPr>
              <a:t>.</a:t>
            </a:r>
            <a:br>
              <a:rPr lang="en-US" sz="1200" i="1" dirty="0">
                <a:latin typeface="Times" pitchFamily="2" charset="0"/>
              </a:rPr>
            </a:br>
            <a:endParaRPr lang="en-US" sz="1200" i="1" dirty="0">
              <a:latin typeface="Times" pitchFamily="2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90236" y="3960375"/>
            <a:ext cx="4572000" cy="1577743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CAMI: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>
                <a:hlinkClick r:id="rId2"/>
              </a:rPr>
              <a:t>https://github.com/ruffleymr/CAMI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MESS: </a:t>
            </a:r>
            <a:r>
              <a:rPr lang="en-US" u="sng" dirty="0">
                <a:hlinkClick r:id="rId3"/>
              </a:rPr>
              <a:t>https://github.com/messDiv/MESS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5016" y="446422"/>
            <a:ext cx="212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Thank You!</a:t>
            </a:r>
            <a:endParaRPr lang="en-US" sz="27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5674" y="911527"/>
            <a:ext cx="4354234" cy="376256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Hannah Marx</a:t>
            </a:r>
          </a:p>
          <a:p>
            <a:r>
              <a:rPr lang="en-US" dirty="0">
                <a:latin typeface="Times" pitchFamily="2" charset="0"/>
              </a:rPr>
              <a:t>Isaac Overcast</a:t>
            </a:r>
          </a:p>
          <a:p>
            <a:r>
              <a:rPr lang="en-US" dirty="0">
                <a:latin typeface="Times" pitchFamily="2" charset="0"/>
              </a:rPr>
              <a:t>Mike Hickerson</a:t>
            </a:r>
          </a:p>
          <a:p>
            <a:r>
              <a:rPr lang="en-US" dirty="0">
                <a:latin typeface="Times" pitchFamily="2" charset="0"/>
              </a:rPr>
              <a:t>Andy Rominger</a:t>
            </a:r>
          </a:p>
          <a:p>
            <a:r>
              <a:rPr lang="en-US" dirty="0">
                <a:latin typeface="Times" pitchFamily="2" charset="0"/>
              </a:rPr>
              <a:t>James Rosindell</a:t>
            </a:r>
          </a:p>
          <a:p>
            <a:r>
              <a:rPr lang="en-US" dirty="0">
                <a:latin typeface="Times" pitchFamily="2" charset="0"/>
              </a:rPr>
              <a:t>Megan Smith</a:t>
            </a:r>
          </a:p>
          <a:p>
            <a:r>
              <a:rPr lang="en-US" dirty="0">
                <a:latin typeface="Times" pitchFamily="2" charset="0"/>
              </a:rPr>
              <a:t>Sarah Jacobs</a:t>
            </a:r>
          </a:p>
          <a:p>
            <a:r>
              <a:rPr lang="en-US" dirty="0">
                <a:latin typeface="Times" pitchFamily="2" charset="0"/>
              </a:rPr>
              <a:t>Rosana </a:t>
            </a:r>
            <a:r>
              <a:rPr lang="en-US" dirty="0" err="1">
                <a:latin typeface="Times" pitchFamily="2" charset="0"/>
              </a:rPr>
              <a:t>Zenil</a:t>
            </a:r>
            <a:r>
              <a:rPr lang="en-US" dirty="0">
                <a:latin typeface="Times" pitchFamily="2" charset="0"/>
              </a:rPr>
              <a:t>-Ferguson</a:t>
            </a: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Daniel Caetano</a:t>
            </a:r>
          </a:p>
          <a:p>
            <a:r>
              <a:rPr lang="en-US" dirty="0">
                <a:latin typeface="Times" pitchFamily="2" charset="0"/>
              </a:rPr>
              <a:t>Christine Parent</a:t>
            </a:r>
          </a:p>
          <a:p>
            <a:r>
              <a:rPr lang="en-US" dirty="0">
                <a:latin typeface="Times" pitchFamily="2" charset="0"/>
              </a:rPr>
              <a:t>Bryan Carstens</a:t>
            </a:r>
          </a:p>
          <a:p>
            <a:r>
              <a:rPr lang="en-US" dirty="0">
                <a:latin typeface="Times" pitchFamily="2" charset="0"/>
              </a:rPr>
              <a:t>Josef Uyeda</a:t>
            </a:r>
          </a:p>
          <a:p>
            <a:r>
              <a:rPr lang="en-US" dirty="0">
                <a:latin typeface="Times" pitchFamily="2" charset="0"/>
              </a:rPr>
              <a:t>Anahi </a:t>
            </a:r>
            <a:r>
              <a:rPr lang="en-US" dirty="0" err="1">
                <a:latin typeface="Times" pitchFamily="2" charset="0"/>
              </a:rPr>
              <a:t>Espindola</a:t>
            </a:r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Malia Santos</a:t>
            </a:r>
          </a:p>
          <a:p>
            <a:r>
              <a:rPr lang="en-US" dirty="0">
                <a:latin typeface="Times" pitchFamily="2" charset="0"/>
              </a:rPr>
              <a:t>Sam McCauley</a:t>
            </a:r>
          </a:p>
          <a:p>
            <a:r>
              <a:rPr lang="en-US" dirty="0">
                <a:latin typeface="Times" pitchFamily="2" charset="0"/>
              </a:rPr>
              <a:t>Harpo Faust</a:t>
            </a:r>
          </a:p>
          <a:p>
            <a:r>
              <a:rPr lang="en-US" dirty="0">
                <a:latin typeface="Times" pitchFamily="2" charset="0"/>
              </a:rPr>
              <a:t>Dan </a:t>
            </a:r>
            <a:r>
              <a:rPr lang="en-US" dirty="0" err="1">
                <a:latin typeface="Times" pitchFamily="2" charset="0"/>
              </a:rPr>
              <a:t>Turck</a:t>
            </a:r>
            <a:endParaRPr lang="en-US" dirty="0">
              <a:latin typeface="Times" pitchFamily="2" charset="0"/>
            </a:endParaRP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85EBE-F365-8A46-AA15-C255E9161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0" y="626576"/>
            <a:ext cx="4058370" cy="6058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9C4253D-9820-6141-AB3C-DCC2F64F5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369" y="3990997"/>
            <a:ext cx="545404" cy="54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FC5F66-7BE0-B244-87EE-692BEA093DB7}"/>
              </a:ext>
            </a:extLst>
          </p:cNvPr>
          <p:cNvSpPr/>
          <p:nvPr/>
        </p:nvSpPr>
        <p:spPr>
          <a:xfrm>
            <a:off x="5646640" y="4111506"/>
            <a:ext cx="25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Times" pitchFamily="2" charset="0"/>
              </a:rPr>
              <a:t>github.com</a:t>
            </a:r>
            <a:r>
              <a:rPr lang="en-US" sz="2000" b="1" dirty="0">
                <a:solidFill>
                  <a:srgbClr val="000000"/>
                </a:solidFill>
                <a:latin typeface="Times" pitchFamily="2" charset="0"/>
              </a:rPr>
              <a:t>/</a:t>
            </a:r>
            <a:r>
              <a:rPr lang="en-US" sz="2000" b="1" dirty="0" err="1">
                <a:solidFill>
                  <a:srgbClr val="000000"/>
                </a:solidFill>
                <a:latin typeface="Times" pitchFamily="2" charset="0"/>
              </a:rPr>
              <a:t>ruffleymr</a:t>
            </a:r>
            <a:endParaRPr lang="en-US" sz="2000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29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2"/>
    </mc:Choice>
    <mc:Fallback xmlns="">
      <p:transition spd="slow" advTm="22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642107"/>
            <a:ext cx="7886700" cy="994172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Community Assembly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63" y="1957533"/>
            <a:ext cx="5008609" cy="326350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Phylogenetic Community Structure</a:t>
            </a:r>
          </a:p>
          <a:p>
            <a:pPr marL="457200" lvl="1" indent="0"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Grandcolas 1998, Webb et al. 2000, 2002, Kraft et al. 2007</a:t>
            </a:r>
          </a:p>
          <a:p>
            <a:pPr marL="342900" lvl="1" indent="0">
              <a:buNone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Trait Community Structure</a:t>
            </a:r>
          </a:p>
          <a:p>
            <a:pPr marL="457200" lvl="1" indent="0">
              <a:buNone/>
            </a:pP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Weiher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et al. 1999, McGill et al. 2006, Cornwell et al. 2006, Kraft et al. 2007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9695"/>
          <a:stretch/>
        </p:blipFill>
        <p:spPr>
          <a:xfrm>
            <a:off x="4533900" y="1829455"/>
            <a:ext cx="4750452" cy="4052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4" y="5221037"/>
            <a:ext cx="4437700" cy="8005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7275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63" y="554494"/>
            <a:ext cx="7886700" cy="994172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Times New Roman" charset="0"/>
                <a:ea typeface="Times New Roman" charset="0"/>
                <a:cs typeface="Times New Roman" charset="0"/>
              </a:rPr>
              <a:t>Community Assembly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63" y="1957533"/>
            <a:ext cx="5008609" cy="3263504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Phylogenetic Community Structure</a:t>
            </a:r>
          </a:p>
          <a:p>
            <a:pPr marL="457200" lvl="1" indent="0">
              <a:buNone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Grandcolas 1998, Webb et al. 2000, 2002, Kraft et al. 2007</a:t>
            </a:r>
          </a:p>
          <a:p>
            <a:pPr marL="342900" lvl="1" indent="0">
              <a:buNone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Trait Community Structure</a:t>
            </a:r>
          </a:p>
          <a:p>
            <a:pPr marL="457200" lvl="1" indent="0">
              <a:buNone/>
            </a:pPr>
            <a:r>
              <a:rPr lang="en-US" sz="1800" dirty="0" err="1">
                <a:latin typeface="Times New Roman" charset="0"/>
                <a:ea typeface="Times New Roman" charset="0"/>
                <a:cs typeface="Times New Roman" charset="0"/>
              </a:rPr>
              <a:t>Weiher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et al. 1999, McGill et al. 2006, Cornwell et al. 2006, Kraft et al. 2007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9695"/>
          <a:stretch/>
        </p:blipFill>
        <p:spPr>
          <a:xfrm>
            <a:off x="4533900" y="1829455"/>
            <a:ext cx="4750452" cy="4052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04" y="5221037"/>
            <a:ext cx="4437700" cy="8005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453975" y="5096346"/>
            <a:ext cx="4092021" cy="1323439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charset="0"/>
                <a:ea typeface="Times New Roman" charset="0"/>
                <a:cs typeface="Times New Roman" charset="0"/>
              </a:rPr>
              <a:t>Weiher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000" dirty="0" err="1">
                <a:latin typeface="Times New Roman" charset="0"/>
                <a:ea typeface="Times New Roman" charset="0"/>
                <a:cs typeface="Times New Roman" charset="0"/>
              </a:rPr>
              <a:t>Keddy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1995, Kraft et al. 2007, 2010, Cavender-Bares et al. 2009; Kemble 2009; Mayfield and Levine 2010; </a:t>
            </a:r>
            <a:r>
              <a:rPr lang="en-US" sz="2000" dirty="0" err="1">
                <a:latin typeface="Times New Roman" charset="0"/>
                <a:ea typeface="Times New Roman" charset="0"/>
                <a:cs typeface="Times New Roman" charset="0"/>
              </a:rPr>
              <a:t>Gerhold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et al. 2015 </a:t>
            </a:r>
          </a:p>
        </p:txBody>
      </p:sp>
    </p:spTree>
    <p:extLst>
      <p:ext uri="{BB962C8B-B14F-4D97-AF65-F5344CB8AC3E}">
        <p14:creationId xmlns:p14="http://schemas.microsoft.com/office/powerpoint/2010/main" val="160183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7F2A-3395-844C-92D1-DF5ACFD8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5"/>
            <a:ext cx="851535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Implement a model-based inference procedure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7817AF-637B-094D-8458-47628EC9E642}"/>
              </a:ext>
            </a:extLst>
          </p:cNvPr>
          <p:cNvSpPr txBox="1">
            <a:spLocks/>
          </p:cNvSpPr>
          <p:nvPr/>
        </p:nvSpPr>
        <p:spPr>
          <a:xfrm>
            <a:off x="314325" y="401783"/>
            <a:ext cx="82652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latin typeface="Times New Roman" charset="0"/>
                <a:ea typeface="Times New Roman" charset="0"/>
                <a:cs typeface="Times New Roman" charset="0"/>
              </a:rPr>
              <a:t>CAMI development objectives</a:t>
            </a:r>
          </a:p>
        </p:txBody>
      </p:sp>
    </p:spTree>
    <p:extLst>
      <p:ext uri="{BB962C8B-B14F-4D97-AF65-F5344CB8AC3E}">
        <p14:creationId xmlns:p14="http://schemas.microsoft.com/office/powerpoint/2010/main" val="3967729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7F2A-3395-844C-92D1-DF5ACFD8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5"/>
            <a:ext cx="851535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Implement a model-based inference procedure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Compare support for neutral and non-neutral models simultaneously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7817AF-637B-094D-8458-47628EC9E642}"/>
              </a:ext>
            </a:extLst>
          </p:cNvPr>
          <p:cNvSpPr txBox="1">
            <a:spLocks/>
          </p:cNvSpPr>
          <p:nvPr/>
        </p:nvSpPr>
        <p:spPr>
          <a:xfrm>
            <a:off x="314325" y="401783"/>
            <a:ext cx="82652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latin typeface="Times New Roman" charset="0"/>
                <a:ea typeface="Times New Roman" charset="0"/>
                <a:cs typeface="Times New Roman" charset="0"/>
              </a:rPr>
              <a:t>CAMI development objectives</a:t>
            </a:r>
          </a:p>
        </p:txBody>
      </p:sp>
    </p:spTree>
    <p:extLst>
      <p:ext uri="{BB962C8B-B14F-4D97-AF65-F5344CB8AC3E}">
        <p14:creationId xmlns:p14="http://schemas.microsoft.com/office/powerpoint/2010/main" val="1775637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7F2A-3395-844C-92D1-DF5ACFD8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5"/>
            <a:ext cx="851535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Implement a model-based inference procedure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Compare support for neutral and non-neutral models simultaneously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Quantify uncertainty associated with the inference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7817AF-637B-094D-8458-47628EC9E642}"/>
              </a:ext>
            </a:extLst>
          </p:cNvPr>
          <p:cNvSpPr txBox="1">
            <a:spLocks/>
          </p:cNvSpPr>
          <p:nvPr/>
        </p:nvSpPr>
        <p:spPr>
          <a:xfrm>
            <a:off x="314325" y="401783"/>
            <a:ext cx="82652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latin typeface="Times New Roman" charset="0"/>
                <a:ea typeface="Times New Roman" charset="0"/>
                <a:cs typeface="Times New Roman" charset="0"/>
              </a:rPr>
              <a:t>CAMI development objectives</a:t>
            </a:r>
          </a:p>
        </p:txBody>
      </p:sp>
    </p:spTree>
    <p:extLst>
      <p:ext uri="{BB962C8B-B14F-4D97-AF65-F5344CB8AC3E}">
        <p14:creationId xmlns:p14="http://schemas.microsoft.com/office/powerpoint/2010/main" val="1164900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7F2A-3395-844C-92D1-DF5ACFD8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825625"/>
            <a:ext cx="851535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Implement a model-based inference procedure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Compare support for neutral and non-neutral models simultaneously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Quantify uncertainty associated with the inference</a:t>
            </a:r>
          </a:p>
          <a:p>
            <a:pPr lvl="1"/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Evaluate model adequacy 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17817AF-637B-094D-8458-47628EC9E642}"/>
              </a:ext>
            </a:extLst>
          </p:cNvPr>
          <p:cNvSpPr txBox="1">
            <a:spLocks/>
          </p:cNvSpPr>
          <p:nvPr/>
        </p:nvSpPr>
        <p:spPr>
          <a:xfrm>
            <a:off x="314325" y="401783"/>
            <a:ext cx="82652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latin typeface="Times New Roman" charset="0"/>
                <a:ea typeface="Times New Roman" charset="0"/>
                <a:cs typeface="Times New Roman" charset="0"/>
              </a:rPr>
              <a:t>CAMI development objectives</a:t>
            </a:r>
          </a:p>
        </p:txBody>
      </p:sp>
    </p:spTree>
    <p:extLst>
      <p:ext uri="{BB962C8B-B14F-4D97-AF65-F5344CB8AC3E}">
        <p14:creationId xmlns:p14="http://schemas.microsoft.com/office/powerpoint/2010/main" val="4090500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2694</TotalTime>
  <Words>976</Words>
  <Application>Microsoft Macintosh PowerPoint</Application>
  <PresentationFormat>On-screen Show (4:3)</PresentationFormat>
  <Paragraphs>199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Times</vt:lpstr>
      <vt:lpstr>Times New Roman</vt:lpstr>
      <vt:lpstr>Office Theme</vt:lpstr>
      <vt:lpstr>  </vt:lpstr>
      <vt:lpstr>PowerPoint Presentation</vt:lpstr>
      <vt:lpstr>Community Assembly Inference</vt:lpstr>
      <vt:lpstr>Community Assembly Inference</vt:lpstr>
      <vt:lpstr>Community Assembly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 1: Implement a model-based inference procedure</vt:lpstr>
      <vt:lpstr>Objective 1: Implement a model-based inference procedure</vt:lpstr>
      <vt:lpstr>Objective 1: Implement a model-based inference procedure</vt:lpstr>
      <vt:lpstr>Objective 2: Parameterize the strength of the non-neutral assembly processes </vt:lpstr>
      <vt:lpstr>Objective 2: Parameterize the strength of the non-neutral assembly processes </vt:lpstr>
      <vt:lpstr>Objective 2: Parameterize the strength of the non-neutral assembly processes </vt:lpstr>
      <vt:lpstr>Objective 1: Implement a model-based inference procedure</vt:lpstr>
      <vt:lpstr>Results</vt:lpstr>
      <vt:lpstr>Results</vt:lpstr>
      <vt:lpstr>Results: Power Analysis</vt:lpstr>
      <vt:lpstr>Results</vt:lpstr>
      <vt:lpstr>Results: Parameter Estimation</vt:lpstr>
      <vt:lpstr>Results</vt:lpstr>
      <vt:lpstr>Results: Lava-flow Islands in Craters of the Moon National Monument and Preserve</vt:lpstr>
      <vt:lpstr>Results: Lava-flow Islands in Craters of the Moon National Monument and Preserve</vt:lpstr>
      <vt:lpstr>Results: Lava-flow Islands in Craters of the Moon National Monument and Preserve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CAMI Conclusions</vt:lpstr>
      <vt:lpstr>PowerPoint Presentation</vt:lpstr>
      <vt:lpstr>Ruffley M, Peterson K, Week B, Tank DC, Harmon LJ (2019). Identifying models of trait-mediated community assembly using random forests and approximate Bayesian computation. Ecology and Evolution. Accepted.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Ruffley, Megan (ruff6699@vandals.uidaho.edu)</dc:creator>
  <cp:lastModifiedBy>Ruffley, Megan (ruff6699@vandals.uidaho.edu)</cp:lastModifiedBy>
  <cp:revision>63</cp:revision>
  <dcterms:created xsi:type="dcterms:W3CDTF">2019-07-26T19:13:17Z</dcterms:created>
  <dcterms:modified xsi:type="dcterms:W3CDTF">2019-07-30T04:49:31Z</dcterms:modified>
</cp:coreProperties>
</file>